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14" r:id="rId2"/>
    <p:sldId id="321" r:id="rId3"/>
    <p:sldId id="325" r:id="rId4"/>
    <p:sldId id="326" r:id="rId5"/>
    <p:sldId id="327" r:id="rId6"/>
    <p:sldId id="328" r:id="rId7"/>
    <p:sldId id="329" r:id="rId8"/>
  </p:sldIdLst>
  <p:sldSz cx="12192000" cy="6858000"/>
  <p:notesSz cx="6858000" cy="9144000"/>
  <p:embeddedFontLst>
    <p:embeddedFont>
      <p:font typeface="汉仪正圆-55W" panose="020B0604020202020204" charset="-122"/>
      <p:regular r:id="rId1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 userDrawn="1">
          <p15:clr>
            <a:srgbClr val="A4A3A4"/>
          </p15:clr>
        </p15:guide>
        <p15:guide id="2" pos="3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368"/>
    <a:srgbClr val="FE8E76"/>
    <a:srgbClr val="FCA994"/>
    <a:srgbClr val="FC6A4B"/>
    <a:srgbClr val="FFFFFF"/>
    <a:srgbClr val="FED6C7"/>
    <a:srgbClr val="FCAF97"/>
    <a:srgbClr val="FFDACD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0" y="160"/>
      </p:cViewPr>
      <p:guideLst>
        <p:guide orient="horz" pos="2106"/>
        <p:guide pos="37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食材自产与外购比例</a:t>
            </a:r>
          </a:p>
        </c:rich>
      </c:tx>
      <c:layout>
        <c:manualLayout>
          <c:xMode val="edge"/>
          <c:yMode val="edge"/>
          <c:x val="0.26670308059261111"/>
          <c:y val="9.029947868595936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30"/>
      <c:rotY val="0"/>
      <c:depthPercent val="100"/>
      <c:rAngAx val="0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pie3D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食材自产与外购比例</c:v>
                </c:pt>
              </c:strCache>
            </c:strRef>
          </c:tx>
          <c:explosion val="10"/>
          <c:dPt>
            <c:idx val="0"/>
            <c:bubble3D val="0"/>
            <c:explosion val="0"/>
            <c:spPr>
              <a:solidFill>
                <a:schemeClr val="accent6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1-EB0D-44D2-8878-20C44F80BBA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88900" sx="102000" sy="102000"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w="127000" h="127000"/>
                <a:bevelB w="127000" h="127000"/>
              </a:sp3d>
            </c:spPr>
            <c:extLst>
              <c:ext xmlns:c16="http://schemas.microsoft.com/office/drawing/2014/chart" uri="{C3380CC4-5D6E-409C-BE32-E72D297353CC}">
                <c16:uniqueId val="{00000002-EB0D-44D2-8878-20C44F80BBAB}"/>
              </c:ext>
            </c:extLst>
          </c:dPt>
          <c:dLbls>
            <c:dLbl>
              <c:idx val="0"/>
              <c:layout>
                <c:manualLayout>
                  <c:x val="0"/>
                  <c:y val="3.820362559790575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EB0D-44D2-8878-20C44F80BBAB}"/>
                </c:ext>
              </c:extLst>
            </c:dLbl>
            <c:dLbl>
              <c:idx val="1"/>
              <c:layout>
                <c:manualLayout>
                  <c:x val="0"/>
                  <c:y val="-2.43113981077583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330" b="1" i="0" u="none" strike="noStrike" kern="1200" spc="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869369294637582"/>
                      <c:h val="6.885348923256653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2-EB0D-44D2-8878-20C44F80BBAB}"/>
                </c:ext>
              </c:extLst>
            </c:dLbl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食材自产60%</c:v>
                </c:pt>
                <c:pt idx="1">
                  <c:v>食材外包40%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60</c:v>
                </c:pt>
                <c:pt idx="1">
                  <c:v>40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B0D-44D2-8878-20C44F80BBA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</c:pie3D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/>
              <a:t>部分原料采购成本优势（</a:t>
            </a:r>
            <a:r>
              <a:rPr lang="en-US"/>
              <a:t>2023</a:t>
            </a:r>
            <a:r>
              <a:rPr lang="zh-CN"/>
              <a:t>）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成本节约百分比</c:v>
                </c:pt>
              </c:strCache>
            </c:strRef>
          </c:tx>
          <c:spPr>
            <a:gradFill rotWithShape="1">
              <a:gsLst>
                <a:gs pos="0">
                  <a:schemeClr val="accent5">
                    <a:satMod val="103000"/>
                    <a:lumMod val="102000"/>
                    <a:tint val="94000"/>
                  </a:schemeClr>
                </a:gs>
                <a:gs pos="50000">
                  <a:schemeClr val="accent5">
                    <a:satMod val="110000"/>
                    <a:lumMod val="100000"/>
                    <a:shade val="100000"/>
                  </a:schemeClr>
                </a:gs>
                <a:gs pos="100000">
                  <a:schemeClr val="accent5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  <a:sp3d/>
          </c:spPr>
          <c:invertIfNegative val="0"/>
          <c:cat>
            <c:strRef>
              <c:f>Sheet1!$A$2:$A$3</c:f>
              <c:strCache>
                <c:ptCount val="2"/>
                <c:pt idx="0">
                  <c:v>奶粉采购成本</c:v>
                </c:pt>
                <c:pt idx="1">
                  <c:v>柠檬采购成本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10</c:v>
                </c:pt>
                <c:pt idx="1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2F-45D0-875B-E90059C61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69370256"/>
        <c:axId val="69355856"/>
        <c:axId val="0"/>
      </c:bar3DChart>
      <c:catAx>
        <c:axId val="6937025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55856"/>
        <c:crosses val="autoZero"/>
        <c:auto val="1"/>
        <c:lblAlgn val="ctr"/>
        <c:lblOffset val="100"/>
        <c:noMultiLvlLbl val="0"/>
      </c:catAx>
      <c:valAx>
        <c:axId val="6935585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69370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2025/5/26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4" Type="http://schemas.openxmlformats.org/officeDocument/2006/relationships/chart" Target="../charts/char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01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39" y="2928620"/>
            <a:ext cx="7039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生产作业调度与产能配置</a:t>
            </a:r>
            <a:endParaRPr lang="zh-CN" altLang="en-US" sz="4800" b="1" u="sng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218471" y="3344118"/>
            <a:ext cx="6858000" cy="1121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endParaRPr lang="en-MY" sz="2400" b="1">
              <a:effectLst/>
              <a:latin typeface="汉仪正圆-55W" panose="020B0604020202020204" charset="-122"/>
              <a:ea typeface="汉仪正圆-55W" panose="020B0604020202020204" charset="-122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sz="1600" b="1" kern="1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核心原料在中央工厂的生产排程与调度。</a:t>
            </a:r>
            <a:endParaRPr lang="en-MY" sz="1600" b="1" kern="100">
              <a:effectLst/>
              <a:latin typeface="汉仪正圆-55W" panose="020B0604020202020204" charset="-122"/>
              <a:ea typeface="汉仪正圆-55W" panose="020B0604020202020204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zh-CN" sz="1600" b="1" kern="1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如何确保生产能力能够满足数万家门店的巨大需求。</a:t>
            </a:r>
            <a:endParaRPr lang="en-MY" sz="1600" b="1" kern="100">
              <a:effectLst/>
              <a:latin typeface="汉仪正圆-55W" panose="020B0604020202020204" charset="-122"/>
              <a:ea typeface="汉仪正圆-55W" panose="020B060402020202020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AC7A-0F5A-F270-4229-3AF9C3DD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295160234">
            <a:extLst>
              <a:ext uri="{FF2B5EF4-FFF2-40B4-BE49-F238E27FC236}">
                <a16:creationId xmlns:a16="http://schemas.microsoft.com/office/drawing/2014/main" id="{ECBDE49C-C700-98F7-4239-05A6E941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9452758" y="2157727"/>
            <a:ext cx="3314051" cy="4420446"/>
          </a:xfrm>
          <a:prstGeom prst="rect">
            <a:avLst/>
          </a:prstGeom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34C7E26A-067B-C64C-C760-7E14612E4E85}"/>
              </a:ext>
            </a:extLst>
          </p:cNvPr>
          <p:cNvSpPr/>
          <p:nvPr/>
        </p:nvSpPr>
        <p:spPr>
          <a:xfrm>
            <a:off x="9242422" y="3321768"/>
            <a:ext cx="1620982" cy="17364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dist">
              <a:lnSpc>
                <a:spcPct val="200000"/>
              </a:lnSpc>
            </a:pP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163761F9-468F-F26F-24F4-FEFB054F6126}"/>
              </a:ext>
            </a:extLst>
          </p:cNvPr>
          <p:cNvSpPr/>
          <p:nvPr/>
        </p:nvSpPr>
        <p:spPr>
          <a:xfrm>
            <a:off x="6642849" y="3310566"/>
            <a:ext cx="1620982" cy="17364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dist">
              <a:lnSpc>
                <a:spcPct val="200000"/>
              </a:lnSpc>
            </a:pP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E44F72F4-20FD-6F3C-4C70-4CD032D2DF9F}"/>
              </a:ext>
            </a:extLst>
          </p:cNvPr>
          <p:cNvSpPr/>
          <p:nvPr/>
        </p:nvSpPr>
        <p:spPr>
          <a:xfrm>
            <a:off x="3848682" y="3310566"/>
            <a:ext cx="1620982" cy="17364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dist">
              <a:lnSpc>
                <a:spcPct val="200000"/>
              </a:lnSpc>
            </a:pP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D528CC8-EF9A-7FBA-2EB7-208E537777EE}"/>
              </a:ext>
            </a:extLst>
          </p:cNvPr>
          <p:cNvSpPr/>
          <p:nvPr/>
        </p:nvSpPr>
        <p:spPr>
          <a:xfrm>
            <a:off x="1428008" y="3316184"/>
            <a:ext cx="1620982" cy="1730829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dist">
              <a:lnSpc>
                <a:spcPct val="200000"/>
              </a:lnSpc>
            </a:pP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DC8A4C-7BE1-256D-6617-7017A249F85B}"/>
              </a:ext>
            </a:extLst>
          </p:cNvPr>
          <p:cNvSpPr/>
          <p:nvPr/>
        </p:nvSpPr>
        <p:spPr>
          <a:xfrm>
            <a:off x="0" y="285008"/>
            <a:ext cx="12192000" cy="95516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196632D3-9695-3BFD-A0FD-0B2DBF7A9E14}"/>
              </a:ext>
            </a:extLst>
          </p:cNvPr>
          <p:cNvSpPr/>
          <p:nvPr/>
        </p:nvSpPr>
        <p:spPr>
          <a:xfrm>
            <a:off x="-635" y="6502956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FA663D-8832-5AA0-2729-8CFA6ECA69A3}"/>
              </a:ext>
            </a:extLst>
          </p:cNvPr>
          <p:cNvSpPr txBox="1"/>
          <p:nvPr/>
        </p:nvSpPr>
        <p:spPr>
          <a:xfrm>
            <a:off x="2451535" y="459831"/>
            <a:ext cx="8434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中央工厂核心原料生产排程与调度</a:t>
            </a:r>
            <a:endParaRPr lang="en-US" altLang="zh-CN" sz="3600" b="1" dirty="0">
              <a:solidFill>
                <a:schemeClr val="bg1"/>
              </a:solidFill>
              <a:effectLst/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C167D93-A3BC-324A-8A1B-ABA2EDA7D596}"/>
              </a:ext>
            </a:extLst>
          </p:cNvPr>
          <p:cNvSpPr txBox="1"/>
          <p:nvPr/>
        </p:nvSpPr>
        <p:spPr>
          <a:xfrm>
            <a:off x="1428008" y="1375784"/>
            <a:ext cx="9152906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生产计划高度依赖数字化系统，整合门店需求，通过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BI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、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ERP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及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SCM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平台进行预测、排程与调度，确保核心原料（糖、奶、茶、咖、果、粮、料等）的高效生产与供应</a:t>
            </a: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2EF307-3BA4-C34E-8CCE-33248D7828CA}"/>
              </a:ext>
            </a:extLst>
          </p:cNvPr>
          <p:cNvSpPr txBox="1"/>
          <p:nvPr/>
        </p:nvSpPr>
        <p:spPr>
          <a:xfrm>
            <a:off x="1551934" y="3435582"/>
            <a:ext cx="1348298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>
                <a:latin typeface="汉仪正圆-55W" panose="020B0604020202020204" charset="-122"/>
                <a:ea typeface="汉仪正圆-55W" panose="020B0604020202020204" charset="-122"/>
              </a:rPr>
              <a:t>加盟商通过系统下单</a:t>
            </a: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AD71E7E-137D-EB51-3FBA-8E12708F5188}"/>
              </a:ext>
            </a:extLst>
          </p:cNvPr>
          <p:cNvSpPr txBox="1"/>
          <p:nvPr/>
        </p:nvSpPr>
        <p:spPr>
          <a:xfrm>
            <a:off x="3910260" y="3310566"/>
            <a:ext cx="1448874" cy="167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>
                <a:latin typeface="汉仪正圆-55W" panose="020B0604020202020204" charset="-122"/>
                <a:ea typeface="汉仪正圆-55W" panose="020B0604020202020204" charset="-122"/>
              </a:rPr>
              <a:t>商业智能系统</a:t>
            </a:r>
            <a:r>
              <a:rPr lang="en-MY" altLang="zh-CN">
                <a:latin typeface="汉仪正圆-55W" panose="020B0604020202020204" charset="-122"/>
                <a:ea typeface="汉仪正圆-55W" panose="020B0604020202020204" charset="-122"/>
              </a:rPr>
              <a:t>(BI)</a:t>
            </a:r>
            <a:r>
              <a:rPr lang="zh-CN" altLang="en-US">
                <a:latin typeface="汉仪正圆-55W" panose="020B0604020202020204" charset="-122"/>
                <a:ea typeface="汉仪正圆-55W" panose="020B0604020202020204" charset="-122"/>
              </a:rPr>
              <a:t>分析与需求预测</a:t>
            </a: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FDD1F6-9127-9FF8-0715-4A787B7A0320}"/>
              </a:ext>
            </a:extLst>
          </p:cNvPr>
          <p:cNvSpPr txBox="1"/>
          <p:nvPr/>
        </p:nvSpPr>
        <p:spPr>
          <a:xfrm>
            <a:off x="6668895" y="3426365"/>
            <a:ext cx="1568890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en-MY" altLang="zh-CN">
                <a:latin typeface="汉仪正圆-55W" panose="020B0604020202020204" charset="-122"/>
                <a:ea typeface="汉仪正圆-55W" panose="020B0604020202020204" charset="-122"/>
              </a:rPr>
              <a:t>ERP/SCM</a:t>
            </a:r>
            <a:r>
              <a:rPr lang="zh-CN" altLang="en-US">
                <a:latin typeface="汉仪正圆-55W" panose="020B0604020202020204" charset="-122"/>
                <a:ea typeface="汉仪正圆-55W" panose="020B0604020202020204" charset="-122"/>
              </a:rPr>
              <a:t>制定生产计划</a:t>
            </a: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7A2676-8FC2-316C-EB5D-76CC34316258}"/>
              </a:ext>
            </a:extLst>
          </p:cNvPr>
          <p:cNvSpPr txBox="1"/>
          <p:nvPr/>
        </p:nvSpPr>
        <p:spPr>
          <a:xfrm>
            <a:off x="9426490" y="3426366"/>
            <a:ext cx="1252846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>
                <a:latin typeface="汉仪正圆-55W" panose="020B0604020202020204" charset="-122"/>
                <a:ea typeface="汉仪正圆-55W" panose="020B0604020202020204" charset="-122"/>
              </a:rPr>
              <a:t>中央工厂排程生产</a:t>
            </a: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18DED0EC-8099-0376-CD69-8F26E40E81F4}"/>
              </a:ext>
            </a:extLst>
          </p:cNvPr>
          <p:cNvSpPr/>
          <p:nvPr/>
        </p:nvSpPr>
        <p:spPr>
          <a:xfrm>
            <a:off x="3167426" y="4027378"/>
            <a:ext cx="532497" cy="302821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dist">
              <a:lnSpc>
                <a:spcPct val="200000"/>
              </a:lnSpc>
            </a:pP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E6E63AC2-8B86-8DC9-6954-B227FEF1BE03}"/>
              </a:ext>
            </a:extLst>
          </p:cNvPr>
          <p:cNvSpPr/>
          <p:nvPr/>
        </p:nvSpPr>
        <p:spPr>
          <a:xfrm>
            <a:off x="5789558" y="3984530"/>
            <a:ext cx="532497" cy="302821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dist">
              <a:lnSpc>
                <a:spcPct val="200000"/>
              </a:lnSpc>
            </a:pP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76F06D6-9D20-9C2E-3B81-A93D17CF2BA1}"/>
              </a:ext>
            </a:extLst>
          </p:cNvPr>
          <p:cNvSpPr/>
          <p:nvPr/>
        </p:nvSpPr>
        <p:spPr>
          <a:xfrm>
            <a:off x="8486878" y="3984529"/>
            <a:ext cx="532497" cy="302821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dist">
              <a:lnSpc>
                <a:spcPct val="200000"/>
              </a:lnSpc>
            </a:pP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1FE6C51-9CD0-FDC0-5554-0F2C9A99E6BD}"/>
              </a:ext>
            </a:extLst>
          </p:cNvPr>
          <p:cNvSpPr txBox="1"/>
          <p:nvPr/>
        </p:nvSpPr>
        <p:spPr>
          <a:xfrm>
            <a:off x="14120" y="6517190"/>
            <a:ext cx="73716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BI</a:t>
            </a:r>
            <a:r>
              <a:rPr lang="zh-CN" altLang="en-US" sz="1400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系统实现近实时数据监控（</a:t>
            </a:r>
            <a:r>
              <a:rPr lang="en-US" altLang="zh-CN" sz="1400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5</a:t>
            </a:r>
            <a:r>
              <a:rPr lang="zh-CN" altLang="en-US" sz="1400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分钟延迟），支持季度销售预测。</a:t>
            </a:r>
            <a:endParaRPr lang="en-MY" sz="1400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972DDF7-10C2-8869-3E03-8FA13E4809F7}"/>
              </a:ext>
            </a:extLst>
          </p:cNvPr>
          <p:cNvSpPr txBox="1"/>
          <p:nvPr/>
        </p:nvSpPr>
        <p:spPr>
          <a:xfrm>
            <a:off x="4985461" y="2554801"/>
            <a:ext cx="1800493" cy="577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b="1" u="sng">
                <a:solidFill>
                  <a:schemeClr val="accent5">
                    <a:lumMod val="75000"/>
                  </a:schemeClr>
                </a:solidFill>
                <a:latin typeface="汉仪正圆-55W" panose="020B0604020202020204" charset="-122"/>
                <a:ea typeface="汉仪正圆-55W" panose="020B0604020202020204" charset="-122"/>
              </a:rPr>
              <a:t>生产调度信息流</a:t>
            </a:r>
            <a:endParaRPr lang="en-MY" b="1" u="sng">
              <a:solidFill>
                <a:schemeClr val="accent5">
                  <a:lumMod val="75000"/>
                </a:schemeClr>
              </a:solidFill>
              <a:latin typeface="汉仪正圆-55W" panose="020B0604020202020204" charset="-122"/>
              <a:ea typeface="汉仪正圆-55W" panose="020B0604020202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921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2CE031-1182-4C50-1C22-8F8E59F95A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295160234">
            <a:extLst>
              <a:ext uri="{FF2B5EF4-FFF2-40B4-BE49-F238E27FC236}">
                <a16:creationId xmlns:a16="http://schemas.microsoft.com/office/drawing/2014/main" id="{33DE421A-AE87-FDDA-2D6A-BD2A0CC196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9452758" y="2157727"/>
            <a:ext cx="3314051" cy="442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1F60D0-E4C9-49C1-CA2F-D88898946807}"/>
              </a:ext>
            </a:extLst>
          </p:cNvPr>
          <p:cNvSpPr/>
          <p:nvPr/>
        </p:nvSpPr>
        <p:spPr>
          <a:xfrm>
            <a:off x="0" y="285008"/>
            <a:ext cx="12192000" cy="95516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E67C5137-5A19-85D5-5855-15320AA2E1AE}"/>
              </a:ext>
            </a:extLst>
          </p:cNvPr>
          <p:cNvSpPr/>
          <p:nvPr/>
        </p:nvSpPr>
        <p:spPr>
          <a:xfrm>
            <a:off x="-635" y="6502956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159BFD0-27CD-E4F1-0D59-CB4D291CE855}"/>
              </a:ext>
            </a:extLst>
          </p:cNvPr>
          <p:cNvSpPr txBox="1"/>
          <p:nvPr/>
        </p:nvSpPr>
        <p:spPr>
          <a:xfrm>
            <a:off x="3552743" y="509019"/>
            <a:ext cx="5085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solidFill>
                  <a:schemeClr val="bg1"/>
                </a:solidFill>
                <a:latin typeface="汉仪正圆-55W" panose="020B0604020202020204" charset="-122"/>
                <a:ea typeface="汉仪正圆-55W" panose="020B0604020202020204" charset="-122"/>
              </a:rPr>
              <a:t>巨大需求下的产能保障策略</a:t>
            </a:r>
            <a:endParaRPr lang="en-US" altLang="zh-CN" sz="3200" b="1" dirty="0">
              <a:solidFill>
                <a:schemeClr val="bg1"/>
              </a:solidFill>
              <a:effectLst/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ABCC2B-0739-58C0-F91B-E119BC86E5D1}"/>
              </a:ext>
            </a:extLst>
          </p:cNvPr>
          <p:cNvSpPr txBox="1"/>
          <p:nvPr/>
        </p:nvSpPr>
        <p:spPr>
          <a:xfrm>
            <a:off x="124691" y="1122599"/>
            <a:ext cx="12067309" cy="2583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None/>
            </a:pPr>
            <a:r>
              <a:rPr lang="zh-CN" altLang="en-US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通过多基地生产网络、高度原料自产及持续产能扩张，结合数字化需求预测，蜜雪冰城有效保障对数万家门店的供应。</a:t>
            </a:r>
          </a:p>
          <a:p>
            <a:pPr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i="0">
                <a:effectLst/>
                <a:latin typeface="汉仪正圆-55W" panose="020B0604020202020204" charset="-122"/>
                <a:ea typeface="汉仪正圆-55W" panose="020B0604020202020204" charset="-122"/>
              </a:rPr>
              <a:t>5</a:t>
            </a:r>
            <a:r>
              <a:rPr lang="zh-CN" altLang="en-US" b="1" i="0">
                <a:effectLst/>
                <a:latin typeface="汉仪正圆-55W" panose="020B0604020202020204" charset="-122"/>
                <a:ea typeface="汉仪正圆-55W" panose="020B0604020202020204" charset="-122"/>
              </a:rPr>
              <a:t>大生产基地：</a:t>
            </a:r>
            <a:r>
              <a:rPr lang="zh-CN" altLang="en-US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河南、安徽、重庆、广西、海南，形成分布式制造。</a:t>
            </a:r>
            <a:r>
              <a:rPr lang="zh-CN" sz="18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位于河南温县的大咖国际食品产业园，几乎实现全天候运转，以保障这些核心物料的持续产出 </a:t>
            </a:r>
            <a:endParaRPr lang="zh-CN" altLang="en-US" b="0" i="0">
              <a:effectLst/>
              <a:latin typeface="汉仪正圆-55W" panose="020B0604020202020204" charset="-122"/>
              <a:ea typeface="汉仪正圆-55W" panose="020B0604020202020204" charset="-122"/>
            </a:endParaRPr>
          </a:p>
          <a:p>
            <a:pPr algn="l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b="1" i="0">
                <a:effectLst/>
                <a:latin typeface="汉仪正圆-55W" panose="020B0604020202020204" charset="-122"/>
                <a:ea typeface="汉仪正圆-55W" panose="020B0604020202020204" charset="-122"/>
              </a:rPr>
              <a:t>核心原料如</a:t>
            </a:r>
            <a:r>
              <a:rPr lang="zh-CN" sz="1800" b="1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糖、奶、茶、咖</a:t>
            </a:r>
            <a:r>
              <a:rPr lang="zh-CN" altLang="en-US" sz="1800" b="1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等</a:t>
            </a:r>
            <a:r>
              <a:rPr lang="en-US" altLang="zh-CN" b="1" i="0">
                <a:effectLst/>
                <a:latin typeface="汉仪正圆-55W" panose="020B0604020202020204" charset="-122"/>
                <a:ea typeface="汉仪正圆-55W" panose="020B0604020202020204" charset="-122"/>
              </a:rPr>
              <a:t>100%</a:t>
            </a:r>
            <a:r>
              <a:rPr lang="zh-CN" altLang="en-US" b="1" i="0">
                <a:effectLst/>
                <a:latin typeface="汉仪正圆-55W" panose="020B0604020202020204" charset="-122"/>
                <a:ea typeface="汉仪正圆-55W" panose="020B0604020202020204" charset="-122"/>
              </a:rPr>
              <a:t>自产</a:t>
            </a:r>
            <a:r>
              <a:rPr lang="zh-CN" altLang="en-US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，总食材自产超</a:t>
            </a:r>
            <a:r>
              <a:rPr lang="en-US" altLang="zh-CN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60%</a:t>
            </a:r>
            <a:r>
              <a:rPr lang="zh-CN" altLang="en-US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。</a:t>
            </a:r>
          </a:p>
          <a:p>
            <a:pPr algn="l">
              <a:lnSpc>
                <a:spcPct val="200000"/>
              </a:lnSpc>
              <a:spcBef>
                <a:spcPts val="300"/>
              </a:spcBef>
              <a:buFont typeface="Arial" panose="020B0604020202020204" pitchFamily="34" charset="0"/>
              <a:buChar char="•"/>
            </a:pPr>
            <a:r>
              <a:rPr lang="zh-CN" altLang="en-US" b="1" i="0">
                <a:effectLst/>
                <a:latin typeface="汉仪正圆-55W" panose="020B0604020202020204" charset="-122"/>
                <a:ea typeface="汉仪正圆-55W" panose="020B0604020202020204" charset="-122"/>
              </a:rPr>
              <a:t>持续扩张：</a:t>
            </a:r>
            <a:r>
              <a:rPr lang="zh-CN" altLang="en-US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海南基地二期 </a:t>
            </a:r>
            <a:r>
              <a:rPr lang="en-US" altLang="zh-CN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(2025</a:t>
            </a:r>
            <a:r>
              <a:rPr lang="zh-CN" altLang="en-US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年完工</a:t>
            </a:r>
            <a:r>
              <a:rPr lang="en-US" altLang="zh-CN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)</a:t>
            </a:r>
            <a:r>
              <a:rPr lang="zh-CN" altLang="en-US" b="0" i="0">
                <a:effectLst/>
                <a:latin typeface="汉仪正圆-55W" panose="020B0604020202020204" charset="-122"/>
                <a:ea typeface="汉仪正圆-55W" panose="020B0604020202020204" charset="-122"/>
              </a:rPr>
              <a:t>，计划建东南亚供应链中心。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D246B0AC-512A-358F-60E1-3E6D5F4FA8B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29334030"/>
              </p:ext>
            </p:extLst>
          </p:nvPr>
        </p:nvGraphicFramePr>
        <p:xfrm>
          <a:off x="3021697" y="3284405"/>
          <a:ext cx="5485081" cy="36567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4275630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9380F0-6636-37C2-2EA4-DAA3124D8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>
            <a:extLst>
              <a:ext uri="{FF2B5EF4-FFF2-40B4-BE49-F238E27FC236}">
                <a16:creationId xmlns:a16="http://schemas.microsoft.com/office/drawing/2014/main" id="{18E10602-DCE1-FC1C-0D50-FB6EF632FA5E}"/>
              </a:ext>
            </a:extLst>
          </p:cNvPr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9204D74-CD9B-FB84-727D-99A17DF8CA0B}"/>
              </a:ext>
            </a:extLst>
          </p:cNvPr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>
            <a:extLst>
              <a:ext uri="{FF2B5EF4-FFF2-40B4-BE49-F238E27FC236}">
                <a16:creationId xmlns:a16="http://schemas.microsoft.com/office/drawing/2014/main" id="{5D03EFDB-6FA9-7895-56BB-F814C0560E50}"/>
              </a:ext>
            </a:extLst>
          </p:cNvPr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>
            <a:extLst>
              <a:ext uri="{FF2B5EF4-FFF2-40B4-BE49-F238E27FC236}">
                <a16:creationId xmlns:a16="http://schemas.microsoft.com/office/drawing/2014/main" id="{E5C5F798-A203-4540-6D0D-788CF85C00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70989887-A704-DE05-0A2A-5144D2F159AC}"/>
              </a:ext>
            </a:extLst>
          </p:cNvPr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02</a:t>
            </a: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D134425A-9DBE-50D7-BF93-D9D1607BB98D}"/>
              </a:ext>
            </a:extLst>
          </p:cNvPr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1AEF9E5-056E-3089-A72A-FE8D0A2EF5F3}"/>
              </a:ext>
            </a:extLst>
          </p:cNvPr>
          <p:cNvSpPr txBox="1"/>
          <p:nvPr/>
        </p:nvSpPr>
        <p:spPr>
          <a:xfrm>
            <a:off x="4663439" y="2928620"/>
            <a:ext cx="703969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采购策略与外协选择</a:t>
            </a:r>
            <a:endParaRPr lang="zh-CN" altLang="en-US" sz="4800" b="1" u="sng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4B883FA-EC74-0270-DAC6-472106254B1D}"/>
              </a:ext>
            </a:extLst>
          </p:cNvPr>
          <p:cNvSpPr txBox="1"/>
          <p:nvPr/>
        </p:nvSpPr>
        <p:spPr>
          <a:xfrm>
            <a:off x="4671060" y="3700427"/>
            <a:ext cx="685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>
                <a:solidFill>
                  <a:schemeClr val="accent5">
                    <a:lumMod val="75000"/>
                  </a:schemeClr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原材料采购策略</a:t>
            </a:r>
            <a:endParaRPr lang="en-MY" altLang="zh-CN" b="1">
              <a:solidFill>
                <a:schemeClr val="accent5">
                  <a:lumMod val="75000"/>
                </a:schemeClr>
              </a:solidFill>
              <a:effectLst/>
              <a:latin typeface="汉仪正圆-55W" panose="020B0604020202020204" charset="-122"/>
              <a:ea typeface="汉仪正圆-55W" panose="020B060402020202020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kern="100">
                <a:solidFill>
                  <a:schemeClr val="accent5">
                    <a:lumMod val="75000"/>
                  </a:schemeClr>
                </a:solidFill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自产与外包之间的决策</a:t>
            </a:r>
            <a:endParaRPr lang="en-MY" altLang="zh-CN" b="1" kern="100">
              <a:solidFill>
                <a:schemeClr val="accent5">
                  <a:lumMod val="75000"/>
                </a:schemeClr>
              </a:solidFill>
              <a:effectLst/>
              <a:latin typeface="汉仪正圆-55W" panose="020B0604020202020204" charset="-122"/>
              <a:ea typeface="汉仪正圆-55W" panose="020B0604020202020204" charset="-122"/>
              <a:cs typeface="Times New Roman" panose="02020603050405020304" pitchFamily="18" charset="0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2BF3339-4BFD-1CA9-4852-B42B2E7578CA}"/>
              </a:ext>
            </a:extLst>
          </p:cNvPr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90F34EF-F92A-482B-C85C-2638001DE6DD}"/>
                </a:ext>
              </a:extLst>
            </p:cNvPr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>
              <a:extLst>
                <a:ext uri="{FF2B5EF4-FFF2-40B4-BE49-F238E27FC236}">
                  <a16:creationId xmlns:a16="http://schemas.microsoft.com/office/drawing/2014/main" id="{943BA92F-50A8-A283-640C-90F37F726BC4}"/>
                </a:ext>
              </a:extLst>
            </p:cNvPr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>
            <a:extLst>
              <a:ext uri="{FF2B5EF4-FFF2-40B4-BE49-F238E27FC236}">
                <a16:creationId xmlns:a16="http://schemas.microsoft.com/office/drawing/2014/main" id="{75FBAE49-0BBC-EC1F-CD49-E145D0F70055}"/>
              </a:ext>
            </a:extLst>
          </p:cNvPr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DA96F03F-A311-521C-EB11-224BD489C1A0}"/>
                </a:ext>
              </a:extLst>
            </p:cNvPr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>
              <a:extLst>
                <a:ext uri="{FF2B5EF4-FFF2-40B4-BE49-F238E27FC236}">
                  <a16:creationId xmlns:a16="http://schemas.microsoft.com/office/drawing/2014/main" id="{DC84C761-59B5-3283-AFC4-5FB036F086D4}"/>
                </a:ext>
              </a:extLst>
            </p:cNvPr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>
            <a:extLst>
              <a:ext uri="{FF2B5EF4-FFF2-40B4-BE49-F238E27FC236}">
                <a16:creationId xmlns:a16="http://schemas.microsoft.com/office/drawing/2014/main" id="{B6F430C2-3D2A-3397-FD91-47421B6A7136}"/>
              </a:ext>
            </a:extLst>
          </p:cNvPr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59355C41-9717-FD91-711F-0D0CD0E07D04}"/>
                </a:ext>
              </a:extLst>
            </p:cNvPr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>
              <a:extLst>
                <a:ext uri="{FF2B5EF4-FFF2-40B4-BE49-F238E27FC236}">
                  <a16:creationId xmlns:a16="http://schemas.microsoft.com/office/drawing/2014/main" id="{A79CBA14-6476-FDB3-F643-DB1AD9763942}"/>
                </a:ext>
              </a:extLst>
            </p:cNvPr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>
            <a:extLst>
              <a:ext uri="{FF2B5EF4-FFF2-40B4-BE49-F238E27FC236}">
                <a16:creationId xmlns:a16="http://schemas.microsoft.com/office/drawing/2014/main" id="{9669C486-298C-01EC-C6FE-CCA176633B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5782637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41AC85-0647-BEB4-6FA0-447D8FC1F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295160234">
            <a:extLst>
              <a:ext uri="{FF2B5EF4-FFF2-40B4-BE49-F238E27FC236}">
                <a16:creationId xmlns:a16="http://schemas.microsoft.com/office/drawing/2014/main" id="{BF2C9E0A-69F0-9EC2-8944-9BD2A4CB1D2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9452758" y="2157727"/>
            <a:ext cx="3314051" cy="442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52F8EC1-BA08-2D21-33BF-28337C086FC1}"/>
              </a:ext>
            </a:extLst>
          </p:cNvPr>
          <p:cNvSpPr/>
          <p:nvPr/>
        </p:nvSpPr>
        <p:spPr>
          <a:xfrm>
            <a:off x="0" y="285008"/>
            <a:ext cx="12192000" cy="95516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61BD7584-DD5E-778C-FF42-ED6EFDE649B2}"/>
              </a:ext>
            </a:extLst>
          </p:cNvPr>
          <p:cNvSpPr/>
          <p:nvPr/>
        </p:nvSpPr>
        <p:spPr>
          <a:xfrm>
            <a:off x="-635" y="6502956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C822490-2EA2-40A3-6800-0F8E2FEA69C2}"/>
              </a:ext>
            </a:extLst>
          </p:cNvPr>
          <p:cNvSpPr txBox="1"/>
          <p:nvPr/>
        </p:nvSpPr>
        <p:spPr>
          <a:xfrm>
            <a:off x="4494091" y="471808"/>
            <a:ext cx="419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原材料采购策略 </a:t>
            </a:r>
            <a:endParaRPr lang="en-US" altLang="zh-CN" sz="3600" b="1" dirty="0">
              <a:solidFill>
                <a:schemeClr val="bg1"/>
              </a:solidFill>
              <a:effectLst/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68B345A-DC91-7FB5-59DE-FC22F4A4A25B}"/>
              </a:ext>
            </a:extLst>
          </p:cNvPr>
          <p:cNvSpPr txBox="1"/>
          <p:nvPr/>
        </p:nvSpPr>
        <p:spPr>
          <a:xfrm>
            <a:off x="827314" y="1116575"/>
            <a:ext cx="9905999" cy="1674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依托超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4.5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万家门店规模，进行大规模集中采购，并构建全球采购网络（覆盖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6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大洲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38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国）可对成本极致压缩，减少中间商的环节，进一步控制成本和质量。海外拓展市场的时候，也采取了“产地直采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+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自建物流”的模式，来获取低于行业水平的价格获取核心原材料</a:t>
            </a: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3F2BE2DE-707F-CCDC-B64D-E50C908E489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89673712"/>
              </p:ext>
            </p:extLst>
          </p:nvPr>
        </p:nvGraphicFramePr>
        <p:xfrm>
          <a:off x="2691311" y="2667923"/>
          <a:ext cx="5857603" cy="39050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191031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44BA70-1D14-1E36-2822-BABD229030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VCG211295160234">
            <a:extLst>
              <a:ext uri="{FF2B5EF4-FFF2-40B4-BE49-F238E27FC236}">
                <a16:creationId xmlns:a16="http://schemas.microsoft.com/office/drawing/2014/main" id="{0737D325-CA94-BDF5-9C0D-432E80171A9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9452758" y="2157727"/>
            <a:ext cx="3314051" cy="442044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95E413-4583-AF69-6CC9-1C5B6C5A5651}"/>
              </a:ext>
            </a:extLst>
          </p:cNvPr>
          <p:cNvSpPr/>
          <p:nvPr/>
        </p:nvSpPr>
        <p:spPr>
          <a:xfrm>
            <a:off x="0" y="285008"/>
            <a:ext cx="12192000" cy="95516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962A7402-9CEF-219C-38D1-C34936A816F5}"/>
              </a:ext>
            </a:extLst>
          </p:cNvPr>
          <p:cNvSpPr/>
          <p:nvPr/>
        </p:nvSpPr>
        <p:spPr>
          <a:xfrm>
            <a:off x="-635" y="6403878"/>
            <a:ext cx="12192635" cy="461664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25BBD1D-E736-BDD2-1EC9-DE76AE28F951}"/>
              </a:ext>
            </a:extLst>
          </p:cNvPr>
          <p:cNvSpPr txBox="1"/>
          <p:nvPr/>
        </p:nvSpPr>
        <p:spPr>
          <a:xfrm>
            <a:off x="4000025" y="489040"/>
            <a:ext cx="41913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自产与外包决策</a:t>
            </a:r>
            <a:endParaRPr lang="en-US" altLang="zh-CN" sz="3600" b="1" dirty="0">
              <a:solidFill>
                <a:schemeClr val="bg1"/>
              </a:solidFill>
              <a:effectLst/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ADDCF03-037C-8A55-26C0-9082D9B44458}"/>
              </a:ext>
            </a:extLst>
          </p:cNvPr>
          <p:cNvSpPr txBox="1"/>
          <p:nvPr/>
        </p:nvSpPr>
        <p:spPr>
          <a:xfrm>
            <a:off x="2080161" y="1135371"/>
            <a:ext cx="7598229" cy="1131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在核心产品上坚持自产以控成本、保质量与供应，对非核心、小批量或具技术壁垒的物料则可能外包</a:t>
            </a: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6E3E5F1D-3341-52F5-B093-6928A64DAB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2456939"/>
              </p:ext>
            </p:extLst>
          </p:nvPr>
        </p:nvGraphicFramePr>
        <p:xfrm>
          <a:off x="1865086" y="2507693"/>
          <a:ext cx="8127999" cy="262866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3199080">
                  <a:extLst>
                    <a:ext uri="{9D8B030D-6E8A-4147-A177-3AD203B41FA5}">
                      <a16:colId xmlns:a16="http://schemas.microsoft.com/office/drawing/2014/main" val="2542039276"/>
                    </a:ext>
                  </a:extLst>
                </a:gridCol>
                <a:gridCol w="1223158">
                  <a:extLst>
                    <a:ext uri="{9D8B030D-6E8A-4147-A177-3AD203B41FA5}">
                      <a16:colId xmlns:a16="http://schemas.microsoft.com/office/drawing/2014/main" val="3117227092"/>
                    </a:ext>
                  </a:extLst>
                </a:gridCol>
                <a:gridCol w="3705761">
                  <a:extLst>
                    <a:ext uri="{9D8B030D-6E8A-4147-A177-3AD203B41FA5}">
                      <a16:colId xmlns:a16="http://schemas.microsoft.com/office/drawing/2014/main" val="229466574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汉仪正圆-55W" panose="020B0604020202020204" charset="-122"/>
                          <a:ea typeface="汉仪正圆-55W" panose="020B0604020202020204" charset="-122"/>
                        </a:rPr>
                        <a:t>品类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汉仪正圆-55W" panose="020B0604020202020204" charset="-122"/>
                          <a:ea typeface="汉仪正圆-55W" panose="020B0604020202020204" charset="-122"/>
                        </a:rPr>
                        <a:t>决策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汉仪正圆-55W" panose="020B0604020202020204" charset="-122"/>
                          <a:ea typeface="汉仪正圆-55W" panose="020B0604020202020204" charset="-122"/>
                        </a:rPr>
                        <a:t>主要原因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400659"/>
                  </a:ext>
                </a:extLst>
              </a:tr>
              <a:tr h="63413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核心饮品食材 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(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糖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/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奶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/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茶等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)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latin typeface="汉仪正圆-55W" panose="020B0604020202020204" charset="-122"/>
                          <a:ea typeface="汉仪正圆-55W" panose="020B0604020202020204" charset="-122"/>
                        </a:rPr>
                        <a:t>自产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成本、质量、供应稳定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9411705"/>
                  </a:ext>
                </a:extLst>
              </a:tr>
              <a:tr h="57595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核心包装瓶 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(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糖浆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/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果酱瓶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)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自产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</a:rPr>
                        <a:t>成本降低约</a:t>
                      </a:r>
                      <a:r>
                        <a:rPr lang="en-US" altLang="zh-CN"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</a:rPr>
                        <a:t>50%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8637866"/>
                  </a:ext>
                </a:extLst>
              </a:tr>
              <a:tr h="67689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部分门店设备 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(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如咖啡机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)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自研自产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整合与控制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40473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特殊调味品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/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非核心部件 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(</a:t>
                      </a:r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推测</a:t>
                      </a:r>
                      <a:r>
                        <a:rPr lang="en-US" altLang="zh-CN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)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外包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0" i="0" kern="1200">
                          <a:solidFill>
                            <a:schemeClr val="dk1"/>
                          </a:solidFill>
                          <a:effectLst/>
                          <a:latin typeface="汉仪正圆-55W" panose="020B0604020202020204" charset="-122"/>
                          <a:ea typeface="汉仪正圆-55W" panose="020B0604020202020204" charset="-122"/>
                          <a:cs typeface="+mn-cs"/>
                        </a:rPr>
                        <a:t>专业技术、规模效益、非战略核心</a:t>
                      </a:r>
                      <a:endParaRPr lang="en-MY">
                        <a:latin typeface="汉仪正圆-55W" panose="020B0604020202020204" charset="-122"/>
                        <a:ea typeface="汉仪正圆-55W" panose="020B060402020202020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880463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4761FC6-4647-E210-A8A7-6B107FE6090B}"/>
              </a:ext>
            </a:extLst>
          </p:cNvPr>
          <p:cNvSpPr txBox="1"/>
          <p:nvPr/>
        </p:nvSpPr>
        <p:spPr>
          <a:xfrm>
            <a:off x="1" y="6403878"/>
            <a:ext cx="121919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sz="12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通过全球寻源和规模效应获得低于市场平均水平的采购成本 ，并通过自产进一步降低核心物料的成本 ，能够以一个加盟商而言仍具</a:t>
            </a:r>
            <a:r>
              <a:rPr lang="zh-CN" altLang="en-US" sz="12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很强</a:t>
            </a:r>
            <a:r>
              <a:rPr lang="zh-CN" sz="12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竞争力，同时又能为自身带来可观利润的价格（公司整体毛利率维持在</a:t>
            </a:r>
            <a:r>
              <a:rPr lang="en-MY" sz="12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28-32%</a:t>
            </a:r>
            <a:r>
              <a:rPr lang="zh-CN" sz="12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左右 ）供应这些物资。因此，其采购与生产体系实质上是面向加盟商的</a:t>
            </a:r>
            <a:r>
              <a:rPr lang="en-MY" sz="12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B2B</a:t>
            </a:r>
            <a:r>
              <a:rPr lang="zh-CN" sz="12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供应业务，是公司利润的核心来源。</a:t>
            </a:r>
            <a:r>
              <a:rPr lang="en-MY" sz="1200">
                <a:effectLst/>
                <a:latin typeface="汉仪正圆-55W" panose="020B0604020202020204" charset="-122"/>
                <a:ea typeface="汉仪正圆-55W" panose="020B0604020202020204" charset="-122"/>
                <a:cs typeface="Times New Roman" panose="02020603050405020304" pitchFamily="18" charset="0"/>
              </a:rPr>
              <a:t>   </a:t>
            </a:r>
            <a:endParaRPr lang="en-MY" sz="1200">
              <a:latin typeface="汉仪正圆-55W" panose="020B0604020202020204" charset="-122"/>
              <a:ea typeface="汉仪正圆-55W" panose="020B060402020202020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042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8BA4E3-3BC6-6A63-2760-038B4BAFEC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FF20239-8793-D3FF-3B23-36EE04761448}"/>
              </a:ext>
            </a:extLst>
          </p:cNvPr>
          <p:cNvSpPr/>
          <p:nvPr/>
        </p:nvSpPr>
        <p:spPr>
          <a:xfrm>
            <a:off x="0" y="285008"/>
            <a:ext cx="12192000" cy="955164"/>
          </a:xfrm>
          <a:prstGeom prst="rect">
            <a:avLst/>
          </a:prstGeom>
          <a:ln>
            <a:noFill/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4" name="五边形 3">
            <a:extLst>
              <a:ext uri="{FF2B5EF4-FFF2-40B4-BE49-F238E27FC236}">
                <a16:creationId xmlns:a16="http://schemas.microsoft.com/office/drawing/2014/main" id="{171B4B25-290A-4145-D061-A94447E57B64}"/>
              </a:ext>
            </a:extLst>
          </p:cNvPr>
          <p:cNvSpPr/>
          <p:nvPr/>
        </p:nvSpPr>
        <p:spPr>
          <a:xfrm>
            <a:off x="-635" y="6502956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3A01396-8474-E970-01A1-9082C99F9627}"/>
              </a:ext>
            </a:extLst>
          </p:cNvPr>
          <p:cNvSpPr txBox="1"/>
          <p:nvPr/>
        </p:nvSpPr>
        <p:spPr>
          <a:xfrm>
            <a:off x="2784764" y="489040"/>
            <a:ext cx="69919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chemeClr val="bg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核心赋能体系：数字化与物流</a:t>
            </a:r>
            <a:endParaRPr lang="en-US" altLang="zh-CN" sz="3600" b="1" dirty="0">
              <a:solidFill>
                <a:schemeClr val="bg1"/>
              </a:solidFill>
              <a:effectLst/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E7EE455-B0BA-9FD5-4C1D-C966FF9923DA}"/>
              </a:ext>
            </a:extLst>
          </p:cNvPr>
          <p:cNvSpPr txBox="1"/>
          <p:nvPr/>
        </p:nvSpPr>
        <p:spPr>
          <a:xfrm>
            <a:off x="1253519" y="1248184"/>
            <a:ext cx="9684326" cy="22243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>
              <a:lnSpc>
                <a:spcPct val="200000"/>
              </a:lnSpc>
            </a:pP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强大的数字化系统 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(ERP, SCM, BI, 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飞书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, 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蜜学堂（线上学习平台）等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) 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和高效的物流网络 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(27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个全国仓库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, 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超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35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万平米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, 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逾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90%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县城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12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小时内触达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, 97%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门店冷链覆盖</a:t>
            </a:r>
            <a:r>
              <a:rPr lang="en-US" altLang="zh-CN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) </a:t>
            </a:r>
            <a:r>
              <a:rPr lang="zh-CN" altLang="en-US" b="0" i="0">
                <a:solidFill>
                  <a:srgbClr val="374151"/>
                </a:solidFill>
                <a:effectLst/>
                <a:latin typeface="汉仪正圆-55W" panose="020B0604020202020204" charset="-122"/>
                <a:ea typeface="汉仪正圆-55W" panose="020B0604020202020204" charset="-122"/>
              </a:rPr>
              <a:t>是其精益生产和高效计划的关键支撑，实现了信息流与物资流的深度融合。</a:t>
            </a:r>
            <a:endParaRPr lang="en-MY" altLang="zh-CN" b="0" i="0">
              <a:solidFill>
                <a:srgbClr val="374151"/>
              </a:solidFill>
              <a:effectLst/>
              <a:latin typeface="汉仪正圆-55W" panose="020B0604020202020204" charset="-122"/>
              <a:ea typeface="汉仪正圆-55W" panose="020B0604020202020204" charset="-122"/>
            </a:endParaRPr>
          </a:p>
          <a:p>
            <a:pPr algn="dist">
              <a:lnSpc>
                <a:spcPct val="200000"/>
              </a:lnSpc>
            </a:pPr>
            <a:r>
              <a:rPr lang="zh-CN" altLang="en-US">
                <a:solidFill>
                  <a:srgbClr val="374151"/>
                </a:solidFill>
                <a:latin typeface="汉仪正圆-55W" panose="020B0604020202020204" charset="-122"/>
                <a:ea typeface="汉仪正圆-55W" panose="020B0604020202020204" charset="-122"/>
              </a:rPr>
              <a:t>我们严格执行“先进先出”的远测，最大限度减少浪费，体现出精益管理中对库存浪费的控制</a:t>
            </a:r>
            <a:endParaRPr lang="en-MY">
              <a:latin typeface="汉仪正圆-55W" panose="020B0604020202020204" charset="-122"/>
              <a:ea typeface="汉仪正圆-55W" panose="020B0604020202020204" charset="-122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98D709-5837-4AB4-06CF-10015408E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579" y="4045410"/>
            <a:ext cx="2705478" cy="13146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3B7619-055D-D7C0-3E6C-FFA0C3E658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84907" y="4021593"/>
            <a:ext cx="2572109" cy="13622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8FD822-217C-2519-7C62-208D3A03E5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54574" y="4078751"/>
            <a:ext cx="2467319" cy="1286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06A03D-64BF-0A57-B272-B32AC8EE702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295491" y="4059698"/>
            <a:ext cx="2553056" cy="13241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899933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674</Words>
  <Application>Microsoft Office PowerPoint</Application>
  <PresentationFormat>Widescreen</PresentationFormat>
  <Paragraphs>49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Calibri</vt:lpstr>
      <vt:lpstr>汉仪正圆-55W</vt:lpstr>
      <vt:lpstr>Courier New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Yubo YAO</dc:creator>
  <cp:lastModifiedBy>chin weng</cp:lastModifiedBy>
  <cp:revision>165</cp:revision>
  <dcterms:created xsi:type="dcterms:W3CDTF">2019-06-19T02:08:00Z</dcterms:created>
  <dcterms:modified xsi:type="dcterms:W3CDTF">2025-05-26T15:33:44Z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2E6E710EC0914CBDA00A81AA25FD55AF_11</vt:lpwstr>
  </property>
  <property fmtid="{D5CDD505-2E9C-101B-9397-08002B2CF9AE}" pid="4" name="KSOTemplateUUID">
    <vt:lpwstr>v1.0_mb_26EYJdahaBOkMVVAgGj75g==</vt:lpwstr>
  </property>
</Properties>
</file>